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8" r:id="rId4"/>
  </p:sldMasterIdLst>
  <p:notesMasterIdLst>
    <p:notesMasterId r:id="rId29"/>
  </p:notesMasterIdLst>
  <p:handoutMasterIdLst>
    <p:handoutMasterId r:id="rId30"/>
  </p:handoutMasterIdLst>
  <p:sldIdLst>
    <p:sldId id="335" r:id="rId5"/>
    <p:sldId id="870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7" r:id="rId26"/>
    <p:sldId id="358" r:id="rId27"/>
    <p:sldId id="869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4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C2C"/>
    <a:srgbClr val="323232"/>
    <a:srgbClr val="FF6600"/>
    <a:srgbClr val="4297B4"/>
    <a:srgbClr val="528FAB"/>
    <a:srgbClr val="FECF43"/>
    <a:srgbClr val="43BC87"/>
    <a:srgbClr val="43BC88"/>
    <a:srgbClr val="FFCF41"/>
    <a:srgbClr val="4BBB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E337DF-1606-4BB8-9596-EDFACDB516BB}" v="6" dt="2024-06-10T21:30:10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6" autoAdjust="0"/>
    <p:restoredTop sz="88231" autoAdjust="0"/>
  </p:normalViewPr>
  <p:slideViewPr>
    <p:cSldViewPr>
      <p:cViewPr varScale="1">
        <p:scale>
          <a:sx n="73" d="100"/>
          <a:sy n="73" d="100"/>
        </p:scale>
        <p:origin x="1723" y="53"/>
      </p:cViewPr>
      <p:guideLst>
        <p:guide orient="horz" pos="2160"/>
        <p:guide pos="2880"/>
        <p:guide orient="horz" pos="24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Smith" userId="5684d4a9-bc22-48a3-a437-61839adf3404" providerId="ADAL" clId="{9DE337DF-1606-4BB8-9596-EDFACDB516BB}"/>
    <pc:docChg chg="custSel addSld delSld modSld">
      <pc:chgData name="Brian Smith" userId="5684d4a9-bc22-48a3-a437-61839adf3404" providerId="ADAL" clId="{9DE337DF-1606-4BB8-9596-EDFACDB516BB}" dt="2024-06-10T21:29:04.405" v="40" actId="20577"/>
      <pc:docMkLst>
        <pc:docMk/>
      </pc:docMkLst>
      <pc:sldChg chg="addSp delSp modSp del mod modClrScheme modAnim chgLayout">
        <pc:chgData name="Brian Smith" userId="5684d4a9-bc22-48a3-a437-61839adf3404" providerId="ADAL" clId="{9DE337DF-1606-4BB8-9596-EDFACDB516BB}" dt="2024-06-10T21:23:06.993" v="16" actId="2696"/>
        <pc:sldMkLst>
          <pc:docMk/>
          <pc:sldMk cId="5424068" sldId="336"/>
        </pc:sldMkLst>
        <pc:spChg chg="del">
          <ac:chgData name="Brian Smith" userId="5684d4a9-bc22-48a3-a437-61839adf3404" providerId="ADAL" clId="{9DE337DF-1606-4BB8-9596-EDFACDB516BB}" dt="2024-06-10T21:15:53.054" v="3" actId="478"/>
          <ac:spMkLst>
            <pc:docMk/>
            <pc:sldMk cId="5424068" sldId="336"/>
            <ac:spMk id="2" creationId="{00000000-0000-0000-0000-000000000000}"/>
          </ac:spMkLst>
        </pc:spChg>
        <pc:spChg chg="del">
          <ac:chgData name="Brian Smith" userId="5684d4a9-bc22-48a3-a437-61839adf3404" providerId="ADAL" clId="{9DE337DF-1606-4BB8-9596-EDFACDB516BB}" dt="2024-06-10T21:15:46.855" v="1" actId="478"/>
          <ac:spMkLst>
            <pc:docMk/>
            <pc:sldMk cId="5424068" sldId="336"/>
            <ac:spMk id="4" creationId="{00000000-0000-0000-0000-000000000000}"/>
          </ac:spMkLst>
        </pc:spChg>
        <pc:spChg chg="add del mod">
          <ac:chgData name="Brian Smith" userId="5684d4a9-bc22-48a3-a437-61839adf3404" providerId="ADAL" clId="{9DE337DF-1606-4BB8-9596-EDFACDB516BB}" dt="2024-06-10T21:15:49.979" v="2" actId="478"/>
          <ac:spMkLst>
            <pc:docMk/>
            <pc:sldMk cId="5424068" sldId="336"/>
            <ac:spMk id="5" creationId="{F3C13B70-8FC2-5DD2-7DD6-A7C3AF722279}"/>
          </ac:spMkLst>
        </pc:spChg>
        <pc:spChg chg="add del mod">
          <ac:chgData name="Brian Smith" userId="5684d4a9-bc22-48a3-a437-61839adf3404" providerId="ADAL" clId="{9DE337DF-1606-4BB8-9596-EDFACDB516BB}" dt="2024-06-10T21:15:55.057" v="4" actId="478"/>
          <ac:spMkLst>
            <pc:docMk/>
            <pc:sldMk cId="5424068" sldId="336"/>
            <ac:spMk id="7" creationId="{E865CF50-FE2B-F74C-FF77-E4D591408D86}"/>
          </ac:spMkLst>
        </pc:spChg>
        <pc:spChg chg="add del mod">
          <ac:chgData name="Brian Smith" userId="5684d4a9-bc22-48a3-a437-61839adf3404" providerId="ADAL" clId="{9DE337DF-1606-4BB8-9596-EDFACDB516BB}" dt="2024-06-10T21:17:06.556" v="9" actId="478"/>
          <ac:spMkLst>
            <pc:docMk/>
            <pc:sldMk cId="5424068" sldId="336"/>
            <ac:spMk id="9" creationId="{441A4A92-E88D-851A-1A0D-79BAE9D40FD1}"/>
          </ac:spMkLst>
        </pc:spChg>
        <pc:spChg chg="add del mod">
          <ac:chgData name="Brian Smith" userId="5684d4a9-bc22-48a3-a437-61839adf3404" providerId="ADAL" clId="{9DE337DF-1606-4BB8-9596-EDFACDB516BB}" dt="2024-06-10T21:17:17.446" v="13" actId="478"/>
          <ac:spMkLst>
            <pc:docMk/>
            <pc:sldMk cId="5424068" sldId="336"/>
            <ac:spMk id="11" creationId="{4EDC0B3F-37CC-0783-1497-6B629560C54B}"/>
          </ac:spMkLst>
        </pc:spChg>
        <pc:picChg chg="add mod">
          <ac:chgData name="Brian Smith" userId="5684d4a9-bc22-48a3-a437-61839adf3404" providerId="ADAL" clId="{9DE337DF-1606-4BB8-9596-EDFACDB516BB}" dt="2024-06-10T21:18:10.324" v="15" actId="26606"/>
          <ac:picMkLst>
            <pc:docMk/>
            <pc:sldMk cId="5424068" sldId="336"/>
            <ac:picMk id="12" creationId="{5905E63D-B6CF-C259-35B2-8B4C6A58CBED}"/>
          </ac:picMkLst>
        </pc:picChg>
      </pc:sldChg>
      <pc:sldChg chg="modSp add mod">
        <pc:chgData name="Brian Smith" userId="5684d4a9-bc22-48a3-a437-61839adf3404" providerId="ADAL" clId="{9DE337DF-1606-4BB8-9596-EDFACDB516BB}" dt="2024-06-10T21:29:04.405" v="40" actId="20577"/>
        <pc:sldMkLst>
          <pc:docMk/>
          <pc:sldMk cId="3003481599" sldId="870"/>
        </pc:sldMkLst>
        <pc:spChg chg="mod">
          <ac:chgData name="Brian Smith" userId="5684d4a9-bc22-48a3-a437-61839adf3404" providerId="ADAL" clId="{9DE337DF-1606-4BB8-9596-EDFACDB516BB}" dt="2024-06-10T21:29:04.405" v="40" actId="20577"/>
          <ac:spMkLst>
            <pc:docMk/>
            <pc:sldMk cId="3003481599" sldId="870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79C0B-0773-457C-9F99-F0E585D965C2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A3D9F-619A-4111-95D7-156730D1E6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427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A248C68-F8D3-44F6-B475-0F638D789524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5CD43A4-0E47-4C84-98B1-E46EBD09C1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2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D43A4-0E47-4C84-98B1-E46EBD09C11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1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d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d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d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d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d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Two-Line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  <a:prstGeom prst="rect">
            <a:avLst/>
          </a:prstGeom>
        </p:spPr>
        <p:txBody>
          <a:bodyPr vert="horz" lIns="365760" tIns="274320" anchor="t" anchorCtr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038600"/>
            <a:ext cx="3352800" cy="838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21" name="Picture 20" descr="ABET_Orange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  <p:sp>
        <p:nvSpPr>
          <p:cNvPr id="19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029200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(First Last name)</a:t>
            </a:r>
          </a:p>
          <a:p>
            <a:pPr lvl="0"/>
            <a:endParaRPr lang="en-US" dirty="0"/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486400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Date (Month Day, Year)</a:t>
            </a:r>
          </a:p>
          <a:p>
            <a:pPr lvl="0"/>
            <a:endParaRPr lang="en-US" dirty="0"/>
          </a:p>
        </p:txBody>
      </p:sp>
      <p:pic>
        <p:nvPicPr>
          <p:cNvPr id="7" name="Picture 6" descr="ABET_OrangeWhit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77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324600"/>
          </a:xfrm>
          <a:prstGeom prst="rect">
            <a:avLst/>
          </a:prstGeom>
        </p:spPr>
        <p:txBody>
          <a:bodyPr vert="horz"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5" name="Picture 4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pic>
        <p:nvPicPr>
          <p:cNvPr id="6" name="Picture 5" descr="ABET_Whit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4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43000" y="2971800"/>
            <a:ext cx="6781800" cy="838200"/>
          </a:xfrm>
          <a:prstGeom prst="rect">
            <a:avLst/>
          </a:prstGeom>
        </p:spPr>
        <p:txBody>
          <a:bodyPr vert="horz" wrap="none"/>
          <a:lstStyle>
            <a:lvl1pPr>
              <a:defRPr sz="3000" b="1" i="0" baseline="0"/>
            </a:lvl1pPr>
          </a:lstStyle>
          <a:p>
            <a:r>
              <a:rPr lang="en-US" dirty="0"/>
              <a:t>Click to Edit Divider Heading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191000" y="2514600"/>
            <a:ext cx="685800" cy="158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191000" y="2514600"/>
            <a:ext cx="685800" cy="158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019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/>
          <p:cNvSpPr>
            <a:spLocks noGrp="1"/>
          </p:cNvSpPr>
          <p:nvPr>
            <p:ph sz="quarter" idx="12" hasCustomPrompt="1"/>
          </p:nvPr>
        </p:nvSpPr>
        <p:spPr>
          <a:xfrm>
            <a:off x="457200" y="1600200"/>
            <a:ext cx="4023360" cy="4343400"/>
          </a:xfrm>
          <a:prstGeom prst="rect">
            <a:avLst/>
          </a:prstGeom>
        </p:spPr>
        <p:txBody>
          <a:bodyPr/>
          <a:lstStyle>
            <a:lvl1pPr marL="339725" marR="0" indent="-3032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tabLst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Text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3" hasCustomPrompt="1"/>
          </p:nvPr>
        </p:nvSpPr>
        <p:spPr>
          <a:xfrm>
            <a:off x="4572000" y="1600200"/>
            <a:ext cx="4114800" cy="4343400"/>
          </a:xfrm>
          <a:prstGeom prst="rect">
            <a:avLst/>
          </a:prstGeom>
        </p:spPr>
        <p:txBody>
          <a:bodyPr/>
          <a:lstStyle>
            <a:lvl1pPr marL="382588" marR="0" indent="-3222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tabLst/>
              <a:defRPr sz="3200">
                <a:solidFill>
                  <a:srgbClr val="7F7F7F"/>
                </a:solidFill>
              </a:defRPr>
            </a:lvl1pPr>
            <a:lvl2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800">
                <a:solidFill>
                  <a:srgbClr val="7F7F7F"/>
                </a:solidFill>
              </a:defRPr>
            </a:lvl2pPr>
            <a:lvl3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400">
                <a:solidFill>
                  <a:srgbClr val="7F7F7F"/>
                </a:solidFill>
              </a:defRPr>
            </a:lvl3pPr>
            <a:lvl4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2000">
                <a:solidFill>
                  <a:srgbClr val="7F7F7F"/>
                </a:solidFill>
              </a:defRPr>
            </a:lvl4pPr>
            <a:lvl5pPr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6C2C"/>
              </a:buClr>
              <a:buSzPct val="100000"/>
              <a:buFont typeface="Arial"/>
              <a:buChar char="•"/>
              <a:defRPr sz="1800">
                <a:solidFill>
                  <a:srgbClr val="7F7F7F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Text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02920"/>
            <a:ext cx="8229600" cy="7924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solidFill>
                  <a:srgbClr val="FF6C2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10" name="Picture 9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7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Three-Line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  <a:prstGeom prst="rect">
            <a:avLst/>
          </a:prstGeom>
        </p:spPr>
        <p:txBody>
          <a:bodyPr vert="horz" lIns="365760" tIns="274320" anchor="t" anchorCtr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038600"/>
            <a:ext cx="3352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a Three-Line Presentation Title</a:t>
            </a:r>
          </a:p>
        </p:txBody>
      </p:sp>
      <p:pic>
        <p:nvPicPr>
          <p:cNvPr id="21" name="Picture 20" descr="ABET_Orange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  <p:sp>
        <p:nvSpPr>
          <p:cNvPr id="19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34000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(First Last name)</a:t>
            </a:r>
          </a:p>
          <a:p>
            <a:pPr lvl="0"/>
            <a:endParaRPr lang="en-US" dirty="0"/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791200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Date (Month Day, Year)</a:t>
            </a:r>
          </a:p>
          <a:p>
            <a:pPr lvl="0"/>
            <a:endParaRPr lang="en-US" dirty="0"/>
          </a:p>
        </p:txBody>
      </p:sp>
      <p:pic>
        <p:nvPicPr>
          <p:cNvPr id="7" name="Picture 6" descr="ABET_OrangeWhit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91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- Three-Line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  <a:prstGeom prst="rect">
            <a:avLst/>
          </a:prstGeom>
        </p:spPr>
        <p:txBody>
          <a:bodyPr vert="horz" lIns="365760" tIns="274320" anchor="t" anchorCtr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038600"/>
            <a:ext cx="3352800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a Four-Line Presentation Title </a:t>
            </a:r>
            <a:br>
              <a:rPr lang="en-US" dirty="0"/>
            </a:br>
            <a:r>
              <a:rPr lang="en-US" dirty="0"/>
              <a:t>to the Slide</a:t>
            </a:r>
          </a:p>
        </p:txBody>
      </p:sp>
      <p:pic>
        <p:nvPicPr>
          <p:cNvPr id="21" name="Picture 20" descr="ABET_Orange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  <p:sp>
        <p:nvSpPr>
          <p:cNvPr id="19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678424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(First Last name)</a:t>
            </a:r>
          </a:p>
          <a:p>
            <a:pPr lvl="0"/>
            <a:endParaRPr lang="en-US" dirty="0"/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135624"/>
            <a:ext cx="3352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Date (Month Day, Year)</a:t>
            </a:r>
          </a:p>
          <a:p>
            <a:pPr lvl="0"/>
            <a:endParaRPr lang="en-US" dirty="0"/>
          </a:p>
        </p:txBody>
      </p:sp>
      <p:pic>
        <p:nvPicPr>
          <p:cNvPr id="7" name="Picture 6" descr="ABET_OrangeWhit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431800"/>
            <a:ext cx="7874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904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57200" y="1600200"/>
            <a:ext cx="822960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2857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62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62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Two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3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two-line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600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8771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3434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rgbClr val="FF6C2C"/>
              </a:buClr>
              <a:buFont typeface="+mj-lt"/>
              <a:buAutoNum type="arabicParenR"/>
              <a:defRPr>
                <a:solidFill>
                  <a:srgbClr val="323232"/>
                </a:solidFill>
              </a:defRPr>
            </a:lvl1pPr>
            <a:lvl2pPr marL="971550" indent="-5143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371600" indent="-4572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828800" indent="-4572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171700" indent="-3429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864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ed List - Two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3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two-line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3434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rgbClr val="FF6C2C"/>
              </a:buClr>
              <a:buFont typeface="+mj-lt"/>
              <a:buAutoNum type="arabicParenR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600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686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402336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600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4663440" y="1600200"/>
            <a:ext cx="402336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15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- Two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320"/>
            <a:ext cx="8229600" cy="79552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FF6C2C"/>
                </a:solidFill>
              </a:defRPr>
            </a:lvl1pPr>
          </a:lstStyle>
          <a:p>
            <a:r>
              <a:rPr lang="en-US" dirty="0"/>
              <a:t>Click to edit two-line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402336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663440" y="1600200"/>
            <a:ext cx="4023360" cy="4343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1pPr>
            <a:lvl2pPr marL="742950" indent="-28575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2pPr>
            <a:lvl3pPr marL="11430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3pPr>
            <a:lvl4pPr marL="1600200" indent="-228600">
              <a:buClr>
                <a:srgbClr val="FF6C2C"/>
              </a:buClr>
              <a:buFont typeface="Arial" panose="020B0604020202020204" pitchFamily="34" charset="0"/>
              <a:buChar char="•"/>
              <a:defRPr>
                <a:solidFill>
                  <a:srgbClr val="323232"/>
                </a:solidFill>
              </a:defRPr>
            </a:lvl4pPr>
            <a:lvl5pPr marL="2057400" indent="-228600">
              <a:buClr>
                <a:srgbClr val="FF6C2C"/>
              </a:buClr>
              <a:buFont typeface="Arial" panose="020B0604020202020204" pitchFamily="34" charset="0"/>
              <a:buChar char="•"/>
              <a:defRPr sz="1800">
                <a:solidFill>
                  <a:srgbClr val="32323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71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d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d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459538"/>
            <a:ext cx="409575" cy="246062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  <a:spAutoFit/>
          </a:bodyPr>
          <a:lstStyle/>
          <a:p>
            <a:fld id="{06E5F009-BD0D-8B40-8D0C-B16BD4BECA38}" type="slidenum"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Helvetica" pitchFamily="-105" charset="0"/>
                <a:cs typeface="Arial" panose="020B0604020202020204" pitchFamily="34" charset="0"/>
              </a:rPr>
              <a:pPr/>
              <a:t>‹#›</a:t>
            </a:fld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ea typeface="Helvetica" pitchFamily="-105" charset="0"/>
              <a:cs typeface="Arial" panose="020B0604020202020204" pitchFamily="34" charset="0"/>
            </a:endParaRPr>
          </a:p>
        </p:txBody>
      </p:sp>
      <p:pic>
        <p:nvPicPr>
          <p:cNvPr id="4" name="Picture 3" descr="ABET_White.eps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5"/>
              <a:stretch>
                <a:fillRect/>
              </a:stretch>
            </p:blipFill>
          </mc:Choice>
          <mc:Fallback>
            <p:blipFill>
              <a:blip r:embed="rId16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  <p:pic>
        <p:nvPicPr>
          <p:cNvPr id="5" name="Picture 4" descr="ABET_Whit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7"/>
              <a:stretch>
                <a:fillRect/>
              </a:stretch>
            </p:blipFill>
          </mc:Choice>
          <mc:Fallback>
            <p:blipFill>
              <a:blip r:embed="rId16"/>
              <a:stretch>
                <a:fillRect/>
              </a:stretch>
            </p:blipFill>
          </mc:Fallback>
        </mc:AlternateContent>
        <p:spPr>
          <a:xfrm>
            <a:off x="76200" y="6417734"/>
            <a:ext cx="762000" cy="36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5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9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abetaccredit/becomeapev?share=copy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Becoming a Program Evaluator</a:t>
            </a:r>
          </a:p>
        </p:txBody>
      </p:sp>
    </p:spTree>
    <p:extLst>
      <p:ext uri="{BB962C8B-B14F-4D97-AF65-F5344CB8AC3E}">
        <p14:creationId xmlns:p14="http://schemas.microsoft.com/office/powerpoint/2010/main" val="1212127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in it for You?</a:t>
            </a:r>
            <a:br>
              <a:rPr lang="en-US" sz="4000" dirty="0"/>
            </a:br>
            <a:r>
              <a:rPr lang="en-US" sz="3200" b="0" dirty="0"/>
              <a:t>For Those from Academia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lvl="1" indent="-306388">
              <a:buSzPct val="80000"/>
              <a:buFont typeface="Arial" panose="020B0604020202020204" pitchFamily="34" charset="0"/>
              <a:buChar char="•"/>
            </a:pPr>
            <a:r>
              <a:rPr lang="en-US" sz="2400" dirty="0"/>
              <a:t>Help other institutions/programs improve</a:t>
            </a:r>
          </a:p>
          <a:p>
            <a:pPr marL="342900" indent="-306388"/>
            <a:r>
              <a:rPr lang="en-US" sz="2400" dirty="0"/>
              <a:t>Helps you prepare for an ABET visit </a:t>
            </a:r>
          </a:p>
          <a:p>
            <a:pPr marL="342900" indent="-306388"/>
            <a:r>
              <a:rPr lang="en-US" sz="2400" dirty="0"/>
              <a:t>See accreditation from the “other side”</a:t>
            </a:r>
          </a:p>
          <a:p>
            <a:pPr lvl="1"/>
            <a:r>
              <a:rPr lang="en-US" sz="2000" dirty="0"/>
              <a:t>What happens to your Self-Study Report after it leaves your institution?</a:t>
            </a:r>
          </a:p>
          <a:p>
            <a:pPr lvl="1"/>
            <a:r>
              <a:rPr lang="en-US" sz="2000" dirty="0"/>
              <a:t>What kind of issues may be raised?</a:t>
            </a:r>
          </a:p>
          <a:p>
            <a:pPr lvl="1"/>
            <a:r>
              <a:rPr lang="en-US" sz="2000" dirty="0"/>
              <a:t>How you can make the PEV’s job easier (and in the process make your visit go more smoothly)?</a:t>
            </a:r>
          </a:p>
          <a:p>
            <a:pPr lvl="1"/>
            <a:r>
              <a:rPr lang="en-US" sz="2000" dirty="0"/>
              <a:t>How can you reduce unnecessary anxiety about visits? </a:t>
            </a:r>
          </a:p>
          <a:p>
            <a:pPr lvl="1"/>
            <a:r>
              <a:rPr lang="en-US" sz="2000" dirty="0"/>
              <a:t>How are other schools handling some of the issues you find to be difficult?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180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PEV Pre-Visit Effort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323232"/>
                </a:solidFill>
              </a:rPr>
              <a:t>Pre-Visit (10-28 hours)</a:t>
            </a:r>
          </a:p>
          <a:p>
            <a:pPr marL="914400" lvl="1" indent="-457200"/>
            <a:r>
              <a:rPr lang="en-US" dirty="0">
                <a:solidFill>
                  <a:srgbClr val="323232"/>
                </a:solidFill>
              </a:rPr>
              <a:t>Training updates (1-2 hours)</a:t>
            </a:r>
          </a:p>
          <a:p>
            <a:pPr marL="914400" lvl="1" indent="-457200"/>
            <a:r>
              <a:rPr lang="en-US" dirty="0">
                <a:solidFill>
                  <a:srgbClr val="323232"/>
                </a:solidFill>
              </a:rPr>
              <a:t>Reviewing the Self-Study Report (4-8 hours) </a:t>
            </a:r>
          </a:p>
          <a:p>
            <a:pPr marL="914400" lvl="1" indent="-457200"/>
            <a:r>
              <a:rPr lang="en-US" dirty="0">
                <a:solidFill>
                  <a:srgbClr val="323232"/>
                </a:solidFill>
              </a:rPr>
              <a:t>Completing required forms (2-6 hours)</a:t>
            </a:r>
          </a:p>
          <a:p>
            <a:pPr marL="914400" lvl="1" indent="-457200"/>
            <a:r>
              <a:rPr lang="en-US" dirty="0">
                <a:solidFill>
                  <a:srgbClr val="323232"/>
                </a:solidFill>
              </a:rPr>
              <a:t>Participating in team conference calls (2-4 hours)</a:t>
            </a:r>
          </a:p>
          <a:p>
            <a:pPr marL="914400" lvl="1" indent="-457200"/>
            <a:r>
              <a:rPr lang="en-US" dirty="0">
                <a:solidFill>
                  <a:srgbClr val="323232"/>
                </a:solidFill>
              </a:rPr>
              <a:t>Communicating with the program and Team Chair prior to the visit (1-8 hours)</a:t>
            </a:r>
          </a:p>
          <a:p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673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PEV Visit and Post-Visit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4419600" cy="43434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Campus Visit: Sunday through Tuesday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Travel Saturday, Tuesday evening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Review materials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 sz="1600" dirty="0"/>
              <a:t>Based on your assessment of Self-Study Report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Tour facilities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Meet and interview faculty, students and others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Participate in team meetings </a:t>
            </a:r>
          </a:p>
          <a:p>
            <a:pPr lvl="2">
              <a:lnSpc>
                <a:spcPct val="110000"/>
              </a:lnSpc>
              <a:spcBef>
                <a:spcPts val="300"/>
              </a:spcBef>
            </a:pPr>
            <a:r>
              <a:rPr lang="en-US" sz="1600" dirty="0"/>
              <a:t>Extensive discussions – </a:t>
            </a:r>
            <a:br>
              <a:rPr lang="en-US" sz="1600" dirty="0"/>
            </a:br>
            <a:r>
              <a:rPr lang="en-US" sz="1600" dirty="0"/>
              <a:t>team-based decisions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/>
              <a:t>Write short report of findings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sz="quarter" idx="11"/>
          </p:nvPr>
        </p:nvSpPr>
        <p:spPr>
          <a:xfrm>
            <a:off x="4876800" y="1600200"/>
            <a:ext cx="3810000" cy="43434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cs typeface="Arial" panose="020B0604020202020204" pitchFamily="34" charset="0"/>
              </a:rPr>
              <a:t>Post Visit (1-2 hours)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>
                <a:cs typeface="Arial" panose="020B0604020202020204" pitchFamily="34" charset="0"/>
              </a:rPr>
              <a:t>As requested by the Team Chair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1800" dirty="0">
                <a:cs typeface="Arial" panose="020B0604020202020204" pitchFamily="34" charset="0"/>
              </a:rPr>
              <a:t>No direct contact with school after visit</a:t>
            </a:r>
          </a:p>
        </p:txBody>
      </p:sp>
    </p:spTree>
    <p:extLst>
      <p:ext uri="{BB962C8B-B14F-4D97-AF65-F5344CB8AC3E}">
        <p14:creationId xmlns:p14="http://schemas.microsoft.com/office/powerpoint/2010/main" val="1315072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PEV Annual Cycle Experience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06388">
              <a:lnSpc>
                <a:spcPct val="120000"/>
              </a:lnSpc>
            </a:pPr>
            <a:r>
              <a:rPr lang="en-US" sz="2000" dirty="0"/>
              <a:t>360° review of each visit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PEVs evaluated by Program Chair and Team Chair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PEVs evaluate other PEVs and Team Chair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Results provided to PEV after completion of review cycle</a:t>
            </a:r>
          </a:p>
          <a:p>
            <a:pPr marL="342900" indent="-306388">
              <a:lnSpc>
                <a:spcPct val="120000"/>
              </a:lnSpc>
            </a:pPr>
            <a:r>
              <a:rPr lang="en-US" sz="2000" dirty="0"/>
              <a:t>Update status each spring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Code of conduct agreement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Availability for visits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New conflicts of interest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379412">
              <a:lnSpc>
                <a:spcPct val="120000"/>
              </a:lnSpc>
            </a:pPr>
            <a:r>
              <a:rPr lang="en-US" sz="2000" dirty="0">
                <a:cs typeface="Arial" panose="020B0604020202020204" pitchFamily="34" charset="0"/>
              </a:rPr>
              <a:t>Training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cs typeface="Arial" panose="020B0604020202020204" pitchFamily="34" charset="0"/>
              </a:rPr>
              <a:t>Refresher training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cs typeface="Arial" panose="020B0604020202020204" pitchFamily="34" charset="0"/>
              </a:rPr>
              <a:t>Just-in-time training prior to each visit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cs typeface="Arial" panose="020B0604020202020204" pitchFamily="34" charset="0"/>
              </a:rPr>
              <a:t>ABET Workshops and Symposia (discounted registration for PEVs) </a:t>
            </a:r>
          </a:p>
          <a:p>
            <a:pPr marL="379412">
              <a:lnSpc>
                <a:spcPct val="120000"/>
              </a:lnSpc>
            </a:pPr>
            <a:r>
              <a:rPr lang="en-US" sz="2000" dirty="0">
                <a:cs typeface="Arial" panose="020B0604020202020204" pitchFamily="34" charset="0"/>
              </a:rPr>
              <a:t>Repeat as desired</a:t>
            </a:r>
          </a:p>
        </p:txBody>
      </p:sp>
    </p:spTree>
    <p:extLst>
      <p:ext uri="{BB962C8B-B14F-4D97-AF65-F5344CB8AC3E}">
        <p14:creationId xmlns:p14="http://schemas.microsoft.com/office/powerpoint/2010/main" val="2180392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ABET Career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Trainee 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Observer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Program Evaluator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Accreditation Commission Member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000" dirty="0">
                <a:solidFill>
                  <a:srgbClr val="323232"/>
                </a:solidFill>
              </a:rPr>
              <a:t>(i.e., team leader)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Accreditation Commission Executive Committee Member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Board of Directors/Delegates, Area Delegation Member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323232"/>
                </a:solidFill>
              </a:rPr>
              <a:t>Board of Directors Officer</a:t>
            </a:r>
          </a:p>
          <a:p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4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Initial Training</a:t>
            </a:r>
            <a:br>
              <a:rPr lang="en-US" dirty="0"/>
            </a:br>
            <a:r>
              <a:rPr lang="en-US" sz="3200" b="0" dirty="0"/>
              <a:t>Three Separate Steps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50926" lvl="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Online learning experience</a:t>
            </a:r>
          </a:p>
          <a:p>
            <a:pPr marL="550926" lvl="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Face-to-face facilitated instruction</a:t>
            </a:r>
          </a:p>
          <a:p>
            <a:pPr marL="550926" lvl="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Society-specific training (if applicable)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13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Training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Online portion of PEV Candidate Training typically takes up to 20 hours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Requires written work and the completion of three end-of-module quizzes </a:t>
            </a:r>
          </a:p>
        </p:txBody>
      </p:sp>
    </p:spTree>
    <p:extLst>
      <p:ext uri="{BB962C8B-B14F-4D97-AF65-F5344CB8AC3E}">
        <p14:creationId xmlns:p14="http://schemas.microsoft.com/office/powerpoint/2010/main" val="4017990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Face-to-Face Training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/>
              <a:t>Pre-Work (4-8 hours)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Review of process and requirements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Evaluation of partial Self-Study Report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Mentor support/feedback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663440" y="1600200"/>
            <a:ext cx="4328160" cy="43434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 dirty="0"/>
              <a:t>Face-to-Face Training </a:t>
            </a:r>
            <a:br>
              <a:rPr lang="en-US" sz="2400" dirty="0"/>
            </a:br>
            <a:r>
              <a:rPr lang="en-US" sz="2400" dirty="0"/>
              <a:t>(~2 days with travel)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Full-day Saturday, half-day Sunday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Teams of 5-6 PEV candidates with Support Facilitator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Variety of activities</a:t>
            </a:r>
          </a:p>
          <a:p>
            <a:pPr lvl="2">
              <a:lnSpc>
                <a:spcPct val="110000"/>
              </a:lnSpc>
            </a:pPr>
            <a:r>
              <a:rPr lang="en-US" sz="1800" dirty="0"/>
              <a:t>Presentation of information</a:t>
            </a:r>
          </a:p>
          <a:p>
            <a:pPr lvl="2">
              <a:lnSpc>
                <a:spcPct val="110000"/>
              </a:lnSpc>
            </a:pPr>
            <a:r>
              <a:rPr lang="en-US" sz="1800" dirty="0"/>
              <a:t>Team activities</a:t>
            </a:r>
          </a:p>
          <a:p>
            <a:pPr lvl="2">
              <a:lnSpc>
                <a:spcPct val="110000"/>
              </a:lnSpc>
            </a:pPr>
            <a:r>
              <a:rPr lang="en-US" sz="1800" dirty="0"/>
              <a:t>Play-acting demonstrations</a:t>
            </a:r>
          </a:p>
          <a:p>
            <a:pPr lvl="2">
              <a:lnSpc>
                <a:spcPct val="110000"/>
              </a:lnSpc>
            </a:pPr>
            <a:r>
              <a:rPr lang="en-US" sz="1800" dirty="0"/>
              <a:t>Individual statement writing exercise</a:t>
            </a:r>
          </a:p>
        </p:txBody>
      </p:sp>
    </p:spTree>
    <p:extLst>
      <p:ext uri="{BB962C8B-B14F-4D97-AF65-F5344CB8AC3E}">
        <p14:creationId xmlns:p14="http://schemas.microsoft.com/office/powerpoint/2010/main" val="3696880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6"/>
          <a:stretch/>
        </p:blipFill>
        <p:spPr>
          <a:xfrm>
            <a:off x="0" y="0"/>
            <a:ext cx="3916362" cy="63246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63440" y="502920"/>
            <a:ext cx="4023360" cy="795528"/>
          </a:xfrm>
        </p:spPr>
        <p:txBody>
          <a:bodyPr/>
          <a:lstStyle/>
          <a:p>
            <a:r>
              <a:rPr lang="en-US" dirty="0"/>
              <a:t>Personal Travel Expenses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663440" y="1981200"/>
            <a:ext cx="4023360" cy="39624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900"/>
              </a:spcBef>
            </a:pPr>
            <a:r>
              <a:rPr lang="en-US" dirty="0"/>
              <a:t>ABET pays all reasonable and appropriate travel expenses</a:t>
            </a:r>
          </a:p>
          <a:p>
            <a:pPr lvl="1">
              <a:lnSpc>
                <a:spcPct val="110000"/>
              </a:lnSpc>
              <a:spcBef>
                <a:spcPts val="900"/>
              </a:spcBef>
            </a:pPr>
            <a:r>
              <a:rPr lang="en-US" dirty="0"/>
              <a:t>Face-to-Face Training</a:t>
            </a:r>
          </a:p>
          <a:p>
            <a:pPr lvl="1">
              <a:lnSpc>
                <a:spcPct val="110000"/>
              </a:lnSpc>
              <a:spcBef>
                <a:spcPts val="900"/>
              </a:spcBef>
            </a:pPr>
            <a:r>
              <a:rPr lang="en-US" dirty="0"/>
              <a:t>Campus Visits</a:t>
            </a:r>
          </a:p>
        </p:txBody>
      </p:sp>
    </p:spTree>
    <p:extLst>
      <p:ext uri="{BB962C8B-B14F-4D97-AF65-F5344CB8AC3E}">
        <p14:creationId xmlns:p14="http://schemas.microsoft.com/office/powerpoint/2010/main" val="3267924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Period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The entire PEV candidate training process begins in March and ends in June. 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The online training must be completed at least three weeks before the Face-to-Face Training.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170"/>
          <a:stretch/>
        </p:blipFill>
        <p:spPr>
          <a:xfrm>
            <a:off x="4953000" y="-1"/>
            <a:ext cx="4240002" cy="6352513"/>
          </a:xfrm>
        </p:spPr>
      </p:pic>
    </p:spTree>
    <p:extLst>
      <p:ext uri="{BB962C8B-B14F-4D97-AF65-F5344CB8AC3E}">
        <p14:creationId xmlns:p14="http://schemas.microsoft.com/office/powerpoint/2010/main" val="113116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323232"/>
                </a:solidFill>
              </a:rPr>
              <a:t>ABET accredits 4,674 programs at 920 institutions in 42 countries/areas</a:t>
            </a:r>
          </a:p>
          <a:p>
            <a:r>
              <a:rPr lang="en-US" sz="2800" dirty="0">
                <a:solidFill>
                  <a:srgbClr val="323232"/>
                </a:solidFill>
              </a:rPr>
              <a:t>At present, </a:t>
            </a:r>
            <a:r>
              <a:rPr lang="en-US" sz="2800" dirty="0">
                <a:solidFill>
                  <a:srgbClr val="323232"/>
                </a:solidFill>
                <a:hlinkClick r:id="rId2"/>
              </a:rPr>
              <a:t>ABET has more than 2,200 experts</a:t>
            </a:r>
            <a:endParaRPr lang="en-US" sz="2800" dirty="0">
              <a:solidFill>
                <a:srgbClr val="323232"/>
              </a:solidFill>
            </a:endParaRPr>
          </a:p>
          <a:p>
            <a:pPr lvl="1"/>
            <a:r>
              <a:rPr lang="en-US" sz="2400" dirty="0">
                <a:solidFill>
                  <a:srgbClr val="323232"/>
                </a:solidFill>
              </a:rPr>
              <a:t>From academia, industry, government and the profession</a:t>
            </a:r>
          </a:p>
          <a:p>
            <a:pPr lvl="1"/>
            <a:r>
              <a:rPr lang="en-US" sz="2400" dirty="0">
                <a:solidFill>
                  <a:srgbClr val="323232"/>
                </a:solidFill>
              </a:rPr>
              <a:t>Experts serve many roles in ABET</a:t>
            </a:r>
          </a:p>
          <a:p>
            <a:r>
              <a:rPr lang="en-US" sz="2800" dirty="0">
                <a:solidFill>
                  <a:srgbClr val="323232"/>
                </a:solidFill>
              </a:rPr>
              <a:t>Quality and consistency of the accreditation process is derived from strength of the PEV pool</a:t>
            </a:r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481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Training Notes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23232"/>
                </a:solidFill>
              </a:rPr>
              <a:t>New PEVs are assigned a mentor who provides feedback throughout training.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23232"/>
                </a:solidFill>
              </a:rPr>
              <a:t>Support Facilitator at the Face-to-Face Training also provides feedback.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23232"/>
                </a:solidFill>
              </a:rPr>
              <a:t>Some societies require an observer visit before a PEV serves on an actual visit.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23232"/>
                </a:solidFill>
              </a:rPr>
              <a:t>PEVs do online Just-in-Time Training prior to visits </a:t>
            </a:r>
            <a:r>
              <a:rPr lang="en-US" sz="2400" i="1" dirty="0">
                <a:solidFill>
                  <a:srgbClr val="323232"/>
                </a:solidFill>
              </a:rPr>
              <a:t>each year </a:t>
            </a:r>
            <a:r>
              <a:rPr lang="en-US" sz="2400" dirty="0">
                <a:solidFill>
                  <a:srgbClr val="323232"/>
                </a:solidFill>
              </a:rPr>
              <a:t>as a reminder about tasks and changes.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323232"/>
                </a:solidFill>
              </a:rPr>
              <a:t>Professional Development Hours (PDHs) can be awarded for participation.</a:t>
            </a:r>
            <a:endParaRPr lang="en-US" sz="2000" i="1" dirty="0">
              <a:solidFill>
                <a:srgbClr val="323232"/>
              </a:solidFill>
            </a:endParaRPr>
          </a:p>
          <a:p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1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Start With Online Application</a:t>
            </a:r>
            <a:br>
              <a:rPr lang="en-US" dirty="0"/>
            </a:br>
            <a:r>
              <a:rPr lang="en-US" sz="3200" b="0" dirty="0"/>
              <a:t>www.abet.org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305800" cy="4343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/>
              <a:t>When you apply, you must select the appropriate commission.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Applied and Natural Science Accreditation Commission (ANSAC)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Computing Accreditation Commission (CAC)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Engineering Accreditation Commission (EAC)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Engineering Technology Accreditation Commission (ETAC)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 dirty="0"/>
              <a:t>Your member society will review your application and contact you if you are selected for training.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Each society has different selection cycle and may take several months.</a:t>
            </a:r>
          </a:p>
        </p:txBody>
      </p:sp>
    </p:spTree>
    <p:extLst>
      <p:ext uri="{BB962C8B-B14F-4D97-AF65-F5344CB8AC3E}">
        <p14:creationId xmlns:p14="http://schemas.microsoft.com/office/powerpoint/2010/main" val="2722399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Nomination by Your </a:t>
            </a:r>
            <a:br>
              <a:rPr lang="en-US" sz="4000" dirty="0"/>
            </a:br>
            <a:r>
              <a:rPr lang="en-US" sz="4000" dirty="0"/>
              <a:t>Professional / Technical Society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PEV candidates who successfully complete both the online training and the Face-to-Face Training may be nominated by his or her member society to serve as a Program Evaluator.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800" dirty="0"/>
              <a:t>Some societies require additional specialized training and conduct that separately, often online.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8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2999" y="2705100"/>
            <a:ext cx="6781800" cy="1447800"/>
          </a:xfrm>
        </p:spPr>
        <p:txBody>
          <a:bodyPr/>
          <a:lstStyle/>
          <a:p>
            <a:r>
              <a:rPr lang="en-US" dirty="0"/>
              <a:t>Link to Application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A qr code with a few squares&#10;&#10;Description automatically generated">
            <a:extLst>
              <a:ext uri="{FF2B5EF4-FFF2-40B4-BE49-F238E27FC236}">
                <a16:creationId xmlns:a16="http://schemas.microsoft.com/office/drawing/2014/main" id="{148847BE-26D5-AD4E-568A-F4B559887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148" y="3429000"/>
            <a:ext cx="2843704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309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A logo with a circle&#10;&#10;Description automatically generated">
            <a:extLst>
              <a:ext uri="{FF2B5EF4-FFF2-40B4-BE49-F238E27FC236}">
                <a16:creationId xmlns:a16="http://schemas.microsoft.com/office/drawing/2014/main" id="{CDC770B5-7087-23EC-D4BA-4181CAEC440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752600"/>
            <a:ext cx="4114800" cy="4114800"/>
          </a:xfrm>
          <a:prstGeom prst="rect">
            <a:avLst/>
          </a:prstGeom>
          <a:noFill/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155B2AC-8055-BC40-7ED0-4E635CD41A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502920"/>
            <a:ext cx="8229600" cy="792480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00789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Growing Need for PEVs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96875" indent="-396875"/>
            <a:r>
              <a:rPr lang="en-US" dirty="0">
                <a:solidFill>
                  <a:srgbClr val="323232"/>
                </a:solidFill>
              </a:rPr>
              <a:t>Projected need for up to 2,500 experts within five years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Major ABET priorities:</a:t>
            </a:r>
          </a:p>
          <a:p>
            <a:pPr lvl="1">
              <a:spcBef>
                <a:spcPts val="900"/>
              </a:spcBef>
            </a:pPr>
            <a:r>
              <a:rPr lang="en-US" dirty="0">
                <a:solidFill>
                  <a:srgbClr val="323232"/>
                </a:solidFill>
              </a:rPr>
              <a:t>Work with societies to recruit PEV</a:t>
            </a:r>
          </a:p>
          <a:p>
            <a:pPr lvl="1">
              <a:spcBef>
                <a:spcPts val="900"/>
              </a:spcBef>
            </a:pPr>
            <a:r>
              <a:rPr lang="en-US" dirty="0">
                <a:solidFill>
                  <a:srgbClr val="323232"/>
                </a:solidFill>
              </a:rPr>
              <a:t>Refine/improve training </a:t>
            </a:r>
          </a:p>
          <a:p>
            <a:pPr lvl="1">
              <a:spcBef>
                <a:spcPts val="900"/>
              </a:spcBef>
            </a:pPr>
            <a:r>
              <a:rPr lang="en-US" dirty="0">
                <a:solidFill>
                  <a:srgbClr val="323232"/>
                </a:solidFill>
              </a:rPr>
              <a:t>Retain new PEVs</a:t>
            </a:r>
          </a:p>
        </p:txBody>
      </p:sp>
    </p:spTree>
    <p:extLst>
      <p:ext uri="{BB962C8B-B14F-4D97-AF65-F5344CB8AC3E}">
        <p14:creationId xmlns:p14="http://schemas.microsoft.com/office/powerpoint/2010/main" val="355122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Become an ABET Expert?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323232"/>
                </a:solidFill>
              </a:rPr>
              <a:t>Ensure global program quality</a:t>
            </a:r>
          </a:p>
          <a:p>
            <a:r>
              <a:rPr lang="en-US" sz="2800" dirty="0">
                <a:solidFill>
                  <a:srgbClr val="323232"/>
                </a:solidFill>
              </a:rPr>
              <a:t>Contribute to technical education program delivery</a:t>
            </a:r>
          </a:p>
          <a:p>
            <a:r>
              <a:rPr lang="en-US" sz="2800" dirty="0">
                <a:solidFill>
                  <a:srgbClr val="323232"/>
                </a:solidFill>
              </a:rPr>
              <a:t>Individual professional development</a:t>
            </a:r>
          </a:p>
          <a:p>
            <a:r>
              <a:rPr lang="en-US" sz="2800" dirty="0">
                <a:solidFill>
                  <a:srgbClr val="323232"/>
                </a:solidFill>
              </a:rPr>
              <a:t>Gain best practice experience from programs other than one’s own</a:t>
            </a:r>
          </a:p>
          <a:p>
            <a:r>
              <a:rPr lang="en-US" sz="2800" dirty="0">
                <a:solidFill>
                  <a:srgbClr val="323232"/>
                </a:solidFill>
              </a:rPr>
              <a:t>Influence academic conversation and relationship with industry</a:t>
            </a:r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6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Program Evaluator (PEV) </a:t>
            </a:r>
            <a:br>
              <a:rPr lang="en-US" dirty="0"/>
            </a:br>
            <a:r>
              <a:rPr lang="en-US" sz="3200" b="0" dirty="0"/>
              <a:t>Competency Model</a:t>
            </a:r>
            <a:endParaRPr lang="en-US" b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Program Evaluators are the “face of ABET” and need to:</a:t>
            </a:r>
          </a:p>
          <a:p>
            <a:pPr lvl="1"/>
            <a:r>
              <a:rPr lang="en-US" dirty="0"/>
              <a:t>Provide the highest quality review of individual programs</a:t>
            </a:r>
          </a:p>
          <a:p>
            <a:pPr lvl="1"/>
            <a:r>
              <a:rPr lang="en-US" dirty="0"/>
              <a:t>Improve consistency of evaluators’ work</a:t>
            </a:r>
          </a:p>
          <a:p>
            <a:pPr lvl="1"/>
            <a:r>
              <a:rPr lang="en-US" dirty="0"/>
              <a:t>Ensure PEVs are adequately prepared to be effective team members and reviewers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8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Competency Model?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96875" lvl="1" indent="-360363"/>
            <a:r>
              <a:rPr lang="en-US" sz="3200" dirty="0">
                <a:solidFill>
                  <a:srgbClr val="323232"/>
                </a:solidFill>
              </a:rPr>
              <a:t>A set of behaviors that encompass the knowledge, skills and abilities of highly successful Program Evaluators</a:t>
            </a:r>
          </a:p>
        </p:txBody>
      </p:sp>
    </p:spTree>
    <p:extLst>
      <p:ext uri="{BB962C8B-B14F-4D97-AF65-F5344CB8AC3E}">
        <p14:creationId xmlns:p14="http://schemas.microsoft.com/office/powerpoint/2010/main" val="209302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PEV Competencies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Technically Current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Effective Communicators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Professional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Interpersonally Skilled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Team-Oriented</a:t>
            </a:r>
          </a:p>
          <a:p>
            <a:pPr marL="396875" indent="-396875">
              <a:spcBef>
                <a:spcPts val="1200"/>
              </a:spcBef>
            </a:pPr>
            <a:r>
              <a:rPr lang="en-US" dirty="0">
                <a:solidFill>
                  <a:srgbClr val="323232"/>
                </a:solidFill>
              </a:rPr>
              <a:t>Organized</a:t>
            </a:r>
          </a:p>
        </p:txBody>
      </p:sp>
    </p:spTree>
    <p:extLst>
      <p:ext uri="{BB962C8B-B14F-4D97-AF65-F5344CB8AC3E}">
        <p14:creationId xmlns:p14="http://schemas.microsoft.com/office/powerpoint/2010/main" val="2718194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How is the ABET PEV Competency Model Used?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>
              <a:spcBef>
                <a:spcPts val="600"/>
              </a:spcBef>
              <a:buSzPct val="100000"/>
            </a:pPr>
            <a:r>
              <a:rPr lang="en-US" sz="2800" dirty="0"/>
              <a:t>Recruiting</a:t>
            </a:r>
          </a:p>
          <a:p>
            <a:pPr lvl="1"/>
            <a:r>
              <a:rPr lang="en-US" sz="2400" dirty="0"/>
              <a:t>Inform nominators and candidates of expectations</a:t>
            </a:r>
          </a:p>
          <a:p>
            <a:pPr>
              <a:spcBef>
                <a:spcPts val="600"/>
              </a:spcBef>
              <a:buSzPct val="100000"/>
            </a:pPr>
            <a:r>
              <a:rPr lang="en-US" sz="2800" dirty="0"/>
              <a:t>Selection</a:t>
            </a:r>
          </a:p>
          <a:p>
            <a:pPr lvl="1"/>
            <a:r>
              <a:rPr lang="en-US" sz="2400" dirty="0"/>
              <a:t>Assess candidates against criteria and competencies </a:t>
            </a:r>
          </a:p>
          <a:p>
            <a:pPr>
              <a:spcBef>
                <a:spcPts val="600"/>
              </a:spcBef>
              <a:buSzPct val="100000"/>
            </a:pPr>
            <a:r>
              <a:rPr lang="en-US" sz="2800" dirty="0"/>
              <a:t>Training</a:t>
            </a:r>
          </a:p>
          <a:p>
            <a:pPr lvl="1"/>
            <a:r>
              <a:rPr lang="en-US" sz="2400" dirty="0"/>
              <a:t>Competencies needed for successful PEV training </a:t>
            </a:r>
          </a:p>
          <a:p>
            <a:pPr>
              <a:spcBef>
                <a:spcPts val="600"/>
              </a:spcBef>
              <a:buSzPct val="100000"/>
            </a:pPr>
            <a:r>
              <a:rPr lang="en-US" sz="2800" dirty="0"/>
              <a:t>Performance Appraisal</a:t>
            </a:r>
          </a:p>
          <a:p>
            <a:pPr lvl="1">
              <a:spcBef>
                <a:spcPts val="480"/>
              </a:spcBef>
            </a:pPr>
            <a:r>
              <a:rPr lang="en-US" sz="2400" dirty="0"/>
              <a:t>Standards/expectations for continuous improvement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1100" b="1" i="1" dirty="0">
              <a:solidFill>
                <a:srgbClr val="C7931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000" b="1" i="1" dirty="0">
                <a:solidFill>
                  <a:srgbClr val="C79316"/>
                </a:solidFill>
              </a:rPr>
              <a:t>	</a:t>
            </a:r>
            <a:r>
              <a:rPr lang="en-US" sz="2000" b="1" dirty="0">
                <a:solidFill>
                  <a:srgbClr val="FF6600"/>
                </a:solidFill>
              </a:rPr>
              <a:t>Competency models are standard practice in the industries served by ABET programs.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1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It for You?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57200" y="1257300"/>
            <a:ext cx="8229600" cy="4914900"/>
          </a:xfrm>
        </p:spPr>
        <p:txBody>
          <a:bodyPr/>
          <a:lstStyle/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Help ensure the quality of higher education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Unique professional development opportunity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323232"/>
                </a:solidFill>
              </a:rPr>
              <a:t>Use your specialized knowledge to improve educational experience for thousands of students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Network with other professionals 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323232"/>
                </a:solidFill>
              </a:rPr>
              <a:t>A great source of experience-based knowledge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Keep up to date and have input on the criteria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Service to the community of people who develop and maintain quality education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800" dirty="0">
                <a:solidFill>
                  <a:srgbClr val="323232"/>
                </a:solidFill>
              </a:rPr>
              <a:t>Serve your profession, “give back”</a:t>
            </a:r>
            <a:endParaRPr lang="en-US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004"/>
      </p:ext>
    </p:extLst>
  </p:cSld>
  <p:clrMapOvr>
    <a:masterClrMapping/>
  </p:clrMapOvr>
</p:sld>
</file>

<file path=ppt/theme/theme1.xml><?xml version="1.0" encoding="utf-8"?>
<a:theme xmlns:a="http://schemas.openxmlformats.org/drawingml/2006/main" name="ABET_PPT">
  <a:themeElements>
    <a:clrScheme name="ABET">
      <a:dk1>
        <a:sysClr val="windowText" lastClr="000000"/>
      </a:dk1>
      <a:lt1>
        <a:sysClr val="window" lastClr="FFFFFF"/>
      </a:lt1>
      <a:dk2>
        <a:srgbClr val="000000"/>
      </a:dk2>
      <a:lt2>
        <a:srgbClr val="F2F2F2"/>
      </a:lt2>
      <a:accent1>
        <a:srgbClr val="4297B4"/>
      </a:accent1>
      <a:accent2>
        <a:srgbClr val="6659B0"/>
      </a:accent2>
      <a:accent3>
        <a:srgbClr val="4BBB87"/>
      </a:accent3>
      <a:accent4>
        <a:srgbClr val="FFCF41"/>
      </a:accent4>
      <a:accent5>
        <a:srgbClr val="3F3F3F"/>
      </a:accent5>
      <a:accent6>
        <a:srgbClr val="FF6C2C"/>
      </a:accent6>
      <a:hlink>
        <a:srgbClr val="FF6C2C"/>
      </a:hlink>
      <a:folHlink>
        <a:srgbClr val="69686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ET_PPT_Template_defaultfont_keryl's version" id="{B3062FAA-CBEC-4579-B082-D3BE3F1866FE}" vid="{01F446C0-F9E3-4401-926D-DAC29B48DF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D89DBBBD0A6C49967A339B263C5FB5" ma:contentTypeVersion="13" ma:contentTypeDescription="Create a new document." ma:contentTypeScope="" ma:versionID="119c8adff882ef0967757c580f4c04f7">
  <xsd:schema xmlns:xsd="http://www.w3.org/2001/XMLSchema" xmlns:xs="http://www.w3.org/2001/XMLSchema" xmlns:p="http://schemas.microsoft.com/office/2006/metadata/properties" xmlns:ns3="28f05b90-174f-473d-bb10-89144f310ca6" xmlns:ns4="31df7ad8-a232-437a-9925-e8545daa989b" targetNamespace="http://schemas.microsoft.com/office/2006/metadata/properties" ma:root="true" ma:fieldsID="2b8c6018209411d2b01ec4bf82b0f7e5" ns3:_="" ns4:_="">
    <xsd:import namespace="28f05b90-174f-473d-bb10-89144f310ca6"/>
    <xsd:import namespace="31df7ad8-a232-437a-9925-e8545daa98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5b90-174f-473d-bb10-89144f310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df7ad8-a232-437a-9925-e8545daa98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85D67D-43C5-428E-A7A9-F08F9A826F57}">
  <ds:schemaRefs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31df7ad8-a232-437a-9925-e8545daa989b"/>
    <ds:schemaRef ds:uri="28f05b90-174f-473d-bb10-89144f310c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A02852-FDC3-446D-B9AC-3028BCB79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05b90-174f-473d-bb10-89144f310ca6"/>
    <ds:schemaRef ds:uri="31df7ad8-a232-437a-9925-e8545daa98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2F87BE-9D4C-4023-BB9B-AE01D581BF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ABET_PPT_Template_v2</Template>
  <TotalTime>6220</TotalTime>
  <Words>1004</Words>
  <Application>Microsoft Office PowerPoint</Application>
  <PresentationFormat>On-screen Show (4:3)</PresentationFormat>
  <Paragraphs>153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ABET_PPT</vt:lpstr>
      <vt:lpstr>PowerPoint Presentation</vt:lpstr>
      <vt:lpstr>The Big Picture</vt:lpstr>
      <vt:lpstr>A Growing Need for PEVs</vt:lpstr>
      <vt:lpstr>Why Become an ABET Expert?</vt:lpstr>
      <vt:lpstr>Program Evaluator (PEV)  Competency Model</vt:lpstr>
      <vt:lpstr>What Is a Competency Model?</vt:lpstr>
      <vt:lpstr>PEV Competencies</vt:lpstr>
      <vt:lpstr>How is the ABET PEV Competency Model Used?</vt:lpstr>
      <vt:lpstr>What’s in It for You?</vt:lpstr>
      <vt:lpstr>What’s in it for You? For Those from Academia</vt:lpstr>
      <vt:lpstr>PEV Pre-Visit Effort</vt:lpstr>
      <vt:lpstr>PEV Visit and Post-Visit</vt:lpstr>
      <vt:lpstr>PEV Annual Cycle Experience</vt:lpstr>
      <vt:lpstr>Potential ABET Career</vt:lpstr>
      <vt:lpstr>Initial Training Three Separate Steps</vt:lpstr>
      <vt:lpstr>Online Training</vt:lpstr>
      <vt:lpstr>Face-to-Face Training</vt:lpstr>
      <vt:lpstr>Personal Travel Expenses</vt:lpstr>
      <vt:lpstr>Training Period</vt:lpstr>
      <vt:lpstr>Additional Training Notes</vt:lpstr>
      <vt:lpstr>Start With Online Application www.abet.org</vt:lpstr>
      <vt:lpstr>Nomination by Your  Professional / Technical Society</vt:lpstr>
      <vt:lpstr>Link to Application </vt:lpstr>
      <vt:lpstr>PowerPoint Presentation</vt:lpstr>
    </vt:vector>
  </TitlesOfParts>
  <Company>ABET,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Fortney</dc:creator>
  <cp:lastModifiedBy>Brian Smith</cp:lastModifiedBy>
  <cp:revision>211</cp:revision>
  <cp:lastPrinted>2015-11-04T14:47:05Z</cp:lastPrinted>
  <dcterms:created xsi:type="dcterms:W3CDTF">2015-02-20T18:53:55Z</dcterms:created>
  <dcterms:modified xsi:type="dcterms:W3CDTF">2024-06-10T21:30:14Z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0x0101000ED89DBBBD0A6C49967A339B263C5FB5</vt:lpwstr>
  </property>
</Properties>
</file>